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1DBD2B8-30EF-4447-9673-D4F7C2723091}" type="datetimeFigureOut">
              <a:rPr lang="en-US" smtClean="0"/>
              <a:t>4/6/2021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F3129E5-3E8D-4517-B36A-67FE3259FFE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DBD2B8-30EF-4447-9673-D4F7C272309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29E5-3E8D-4517-B36A-67FE3259FF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DBD2B8-30EF-4447-9673-D4F7C272309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29E5-3E8D-4517-B36A-67FE3259FF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1DBD2B8-30EF-4447-9673-D4F7C272309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29E5-3E8D-4517-B36A-67FE3259FFE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DBD2B8-30EF-4447-9673-D4F7C2723091}" type="datetimeFigureOut">
              <a:rPr lang="en-US" smtClean="0"/>
              <a:t>4/6/2021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F3129E5-3E8D-4517-B36A-67FE3259FF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DBD2B8-30EF-4447-9673-D4F7C2723091}"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29E5-3E8D-4517-B36A-67FE3259FFE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1DBD2B8-30EF-4447-9673-D4F7C2723091}" type="datetimeFigureOut">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3129E5-3E8D-4517-B36A-67FE3259FFE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DBD2B8-30EF-4447-9673-D4F7C2723091}" type="datetimeFigureOut">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129E5-3E8D-4517-B36A-67FE3259FF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BD2B8-30EF-4447-9673-D4F7C2723091}" type="datetimeFigureOut">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129E5-3E8D-4517-B36A-67FE3259FF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DBD2B8-30EF-4447-9673-D4F7C2723091}"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29E5-3E8D-4517-B36A-67FE3259FFE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DBD2B8-30EF-4447-9673-D4F7C2723091}" type="datetimeFigureOut">
              <a:rPr lang="en-US" smtClean="0"/>
              <a:t>4/6/2021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F3129E5-3E8D-4517-B36A-67FE3259FFE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1DBD2B8-30EF-4447-9673-D4F7C2723091}" type="datetimeFigureOut">
              <a:rPr lang="en-US" smtClean="0"/>
              <a:t>4/6/2021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3129E5-3E8D-4517-B36A-67FE3259FF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rklawcorp.com/practice/automobile-accidents/" TargetMode="External"/><Relationship Id="rId2" Type="http://schemas.openxmlformats.org/officeDocument/2006/relationships/hyperlink" Target="https://www.yorklawcorp.com/practice/motorcycle-accidents/"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info@yorklawcorp.com" TargetMode="External"/><Relationship Id="rId2" Type="http://schemas.openxmlformats.org/officeDocument/2006/relationships/hyperlink" Target="https://www.yorklawcorp.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571612"/>
            <a:ext cx="8229600" cy="1285884"/>
          </a:xfrm>
        </p:spPr>
        <p:txBody>
          <a:bodyPr>
            <a:normAutofit/>
          </a:bodyPr>
          <a:lstStyle/>
          <a:p>
            <a:r>
              <a:rPr b="1" smtClean="0">
                <a:latin typeface="Cambria" pitchFamily="18" charset="0"/>
                <a:ea typeface="Cambria" pitchFamily="18" charset="0"/>
                <a:cs typeface="Calibri" pitchFamily="34" charset="0"/>
              </a:rPr>
              <a:t>Representing Injured Pedestrians</a:t>
            </a:r>
            <a:endParaRPr lang="en-US" b="1" dirty="0">
              <a:latin typeface="Cambria" pitchFamily="18" charset="0"/>
              <a:ea typeface="Cambria" pitchFamily="18" charset="0"/>
              <a:cs typeface="Calibri" pitchFamily="34"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557867" y="71414"/>
            <a:ext cx="3228975" cy="876300"/>
          </a:xfrm>
          <a:prstGeom prst="rect">
            <a:avLst/>
          </a:prstGeom>
          <a:noFill/>
        </p:spPr>
      </p:pic>
      <p:pic>
        <p:nvPicPr>
          <p:cNvPr id="1026" name="Picture 2" descr="C:\Users\admin\Desktop\seo data\yorklawcorp.com\images\pedestrian accidents.jpeg"/>
          <p:cNvPicPr>
            <a:picLocks noChangeAspect="1" noChangeArrowheads="1"/>
          </p:cNvPicPr>
          <p:nvPr/>
        </p:nvPicPr>
        <p:blipFill>
          <a:blip r:embed="rId3"/>
          <a:srcRect/>
          <a:stretch>
            <a:fillRect/>
          </a:stretch>
        </p:blipFill>
        <p:spPr bwMode="auto">
          <a:xfrm>
            <a:off x="571472" y="3303891"/>
            <a:ext cx="8143932" cy="326838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3357562"/>
            <a:ext cx="7643866" cy="2928958"/>
          </a:xfrm>
        </p:spPr>
        <p:txBody>
          <a:bodyPr>
            <a:noAutofit/>
          </a:bodyPr>
          <a:lstStyle/>
          <a:p>
            <a:pPr algn="just"/>
            <a:r>
              <a:rPr lang="en-US" sz="2000" b="1" dirty="0" smtClean="0">
                <a:latin typeface="Cambria" pitchFamily="18" charset="0"/>
                <a:ea typeface="Cambria" pitchFamily="18" charset="0"/>
              </a:rPr>
              <a:t>The consequences of a pedestrian or bicyclist being struck by a </a:t>
            </a:r>
            <a:r>
              <a:rPr lang="en-US" sz="2000" b="1" dirty="0" smtClean="0">
                <a:latin typeface="Cambria" pitchFamily="18" charset="0"/>
                <a:ea typeface="Cambria" pitchFamily="18" charset="0"/>
                <a:hlinkClick r:id="rId2"/>
              </a:rPr>
              <a:t>motor vehicle</a:t>
            </a:r>
            <a:r>
              <a:rPr lang="en-US" sz="2000" b="1" dirty="0" smtClean="0">
                <a:latin typeface="Cambria" pitchFamily="18" charset="0"/>
                <a:ea typeface="Cambria" pitchFamily="18" charset="0"/>
              </a:rPr>
              <a:t> can be devastating. The National Highway Traffic and Safety Administration (NHTSA) reported that in 2005, over 5,000 people were killed and more than 78,000 pedestrian and bicyclists were injured in motor-vehicle-related crashes. If you or your loved one suffered a pedestrian</a:t>
            </a:r>
            <a:r>
              <a:rPr lang="en-US" sz="2000" b="1" dirty="0" smtClean="0">
                <a:latin typeface="Cambria" pitchFamily="18" charset="0"/>
                <a:ea typeface="Cambria" pitchFamily="18" charset="0"/>
                <a:hlinkClick r:id="rId3"/>
              </a:rPr>
              <a:t> </a:t>
            </a:r>
            <a:r>
              <a:rPr lang="en-US" sz="2000" b="1" dirty="0" smtClean="0">
                <a:latin typeface="Cambria" pitchFamily="18" charset="0"/>
                <a:ea typeface="Cambria" pitchFamily="18" charset="0"/>
                <a:hlinkClick r:id="rId3"/>
              </a:rPr>
              <a:t>accident injury</a:t>
            </a:r>
            <a:r>
              <a:rPr lang="en-US" sz="2000" b="1" dirty="0" smtClean="0">
                <a:latin typeface="Cambria" pitchFamily="18" charset="0"/>
                <a:ea typeface="Cambria" pitchFamily="18" charset="0"/>
              </a:rPr>
              <a:t>, you need the help of a skilled attorney to get you the compensation you deserve for your injuries and pain and suffering. </a:t>
            </a:r>
            <a:endParaRPr lang="en-US" sz="2000" b="1" dirty="0">
              <a:latin typeface="Cambria" pitchFamily="18" charset="0"/>
              <a:ea typeface="Cambria" pitchFamily="18" charset="0"/>
            </a:endParaRPr>
          </a:p>
        </p:txBody>
      </p:sp>
      <p:sp>
        <p:nvSpPr>
          <p:cNvPr id="3" name="Title 2"/>
          <p:cNvSpPr>
            <a:spLocks noGrp="1"/>
          </p:cNvSpPr>
          <p:nvPr>
            <p:ph type="ctrTitle"/>
          </p:nvPr>
        </p:nvSpPr>
        <p:spPr/>
        <p:txBody>
          <a:bodyPr/>
          <a:lstStyle/>
          <a:p>
            <a:r>
              <a:rPr b="1" smtClean="0">
                <a:latin typeface="Cambria" pitchFamily="18" charset="0"/>
                <a:ea typeface="Cambria" pitchFamily="18" charset="0"/>
              </a:rPr>
              <a:t>Pedestrian Accident Attorneys Sacramento</a:t>
            </a:r>
            <a:endParaRPr lang="en-US" b="1"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4"/>
          <a:srcRect/>
          <a:stretch>
            <a:fillRect/>
          </a:stretch>
        </p:blipFill>
        <p:spPr bwMode="auto">
          <a:xfrm>
            <a:off x="5557867" y="71414"/>
            <a:ext cx="3228975" cy="8763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10" y="3414714"/>
            <a:ext cx="7858180" cy="2586054"/>
          </a:xfrm>
        </p:spPr>
        <p:txBody>
          <a:bodyPr>
            <a:noAutofit/>
          </a:bodyPr>
          <a:lstStyle/>
          <a:p>
            <a:pPr algn="just"/>
            <a:r>
              <a:rPr lang="en-US" sz="2000" b="1" dirty="0" smtClean="0">
                <a:latin typeface="Cambria" pitchFamily="18" charset="0"/>
                <a:ea typeface="Cambria" pitchFamily="18" charset="0"/>
              </a:rPr>
              <a:t>If a pedestrian is struck and injured due to someone else’s negligence, recovery can be sought.  A person is negligent if she fails to act as a reasonable person would in the same or similar situation.  Proving liability requires proof of negligence.  In other words, the plaintiff must prove that the defendant was at fault and her actions caused the plaintiff’s injuries.  If the defendant is found negligent, she may be 100% liable for the injuries the plaintiff sustained</a:t>
            </a:r>
            <a:endParaRPr lang="en-US" sz="2000" b="1" dirty="0">
              <a:latin typeface="Cambria" pitchFamily="18" charset="0"/>
              <a:ea typeface="Cambria" pitchFamily="18" charset="0"/>
            </a:endParaRPr>
          </a:p>
        </p:txBody>
      </p:sp>
      <p:sp>
        <p:nvSpPr>
          <p:cNvPr id="3" name="Title 2"/>
          <p:cNvSpPr>
            <a:spLocks noGrp="1"/>
          </p:cNvSpPr>
          <p:nvPr>
            <p:ph type="ctrTitle"/>
          </p:nvPr>
        </p:nvSpPr>
        <p:spPr/>
        <p:txBody>
          <a:bodyPr/>
          <a:lstStyle/>
          <a:p>
            <a:r>
              <a:rPr b="1" smtClean="0">
                <a:latin typeface="Cambria" pitchFamily="18" charset="0"/>
                <a:ea typeface="Cambria" pitchFamily="18" charset="0"/>
              </a:rPr>
              <a:t>Recovering </a:t>
            </a:r>
            <a:r>
              <a:rPr b="1" smtClean="0">
                <a:latin typeface="Cambria" pitchFamily="18" charset="0"/>
                <a:ea typeface="Cambria" pitchFamily="18" charset="0"/>
              </a:rPr>
              <a:t>for </a:t>
            </a:r>
            <a:r>
              <a:rPr b="1" smtClean="0">
                <a:latin typeface="Cambria" pitchFamily="18" charset="0"/>
                <a:ea typeface="Cambria" pitchFamily="18" charset="0"/>
              </a:rPr>
              <a:t>Pedestrian Accident Injuries</a:t>
            </a:r>
            <a:endParaRPr lang="en-US" b="1"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557867" y="71414"/>
            <a:ext cx="3228975" cy="876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10" y="3429000"/>
            <a:ext cx="7715304" cy="2714644"/>
          </a:xfrm>
        </p:spPr>
        <p:txBody>
          <a:bodyPr>
            <a:noAutofit/>
          </a:bodyPr>
          <a:lstStyle/>
          <a:p>
            <a:pPr algn="just"/>
            <a:r>
              <a:rPr lang="en-US" sz="2000" b="1" dirty="0" smtClean="0">
                <a:latin typeface="Cambria" pitchFamily="18" charset="0"/>
                <a:ea typeface="Cambria" pitchFamily="18" charset="0"/>
              </a:rPr>
              <a:t>However, if the pedestrian is found comparatively negligent, her recovery can be reduced by the percentage at which she is at fault.  A plaintiff is </a:t>
            </a:r>
            <a:r>
              <a:rPr lang="en-US" sz="2000" b="1" i="1" dirty="0" smtClean="0">
                <a:latin typeface="Cambria" pitchFamily="18" charset="0"/>
                <a:ea typeface="Cambria" pitchFamily="18" charset="0"/>
              </a:rPr>
              <a:t>comparatively negligent</a:t>
            </a:r>
            <a:r>
              <a:rPr lang="en-US" sz="2000" b="1" dirty="0" smtClean="0">
                <a:latin typeface="Cambria" pitchFamily="18" charset="0"/>
                <a:ea typeface="Cambria" pitchFamily="18" charset="0"/>
              </a:rPr>
              <a:t> if her conduct falls below the standard of conduct which she should conform to for her own protection and which is a legally contributing cause that cooperates with the negligence of the defendant in bringing about the plaintiff’s harm.</a:t>
            </a:r>
            <a:endParaRPr lang="en-US" sz="2000" b="1" dirty="0">
              <a:latin typeface="Cambria" pitchFamily="18" charset="0"/>
              <a:ea typeface="Cambria" pitchFamily="18" charset="0"/>
            </a:endParaRPr>
          </a:p>
        </p:txBody>
      </p:sp>
      <p:sp>
        <p:nvSpPr>
          <p:cNvPr id="3" name="Title 2"/>
          <p:cNvSpPr>
            <a:spLocks noGrp="1"/>
          </p:cNvSpPr>
          <p:nvPr>
            <p:ph type="ctrTitle"/>
          </p:nvPr>
        </p:nvSpPr>
        <p:spPr/>
        <p:txBody>
          <a:bodyPr/>
          <a:lstStyle/>
          <a:p>
            <a:r>
              <a:rPr b="1" smtClean="0">
                <a:latin typeface="Cambria" pitchFamily="18" charset="0"/>
                <a:ea typeface="Cambria" pitchFamily="18" charset="0"/>
              </a:rPr>
              <a:t>Recovering for Pedestrian Accident Injuries</a:t>
            </a:r>
            <a:endParaRPr lang="en-US"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557867" y="71414"/>
            <a:ext cx="3228975" cy="8763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10" y="3429000"/>
            <a:ext cx="7858180" cy="2643206"/>
          </a:xfrm>
        </p:spPr>
        <p:txBody>
          <a:bodyPr>
            <a:noAutofit/>
          </a:bodyPr>
          <a:lstStyle/>
          <a:p>
            <a:pPr algn="just"/>
            <a:r>
              <a:rPr lang="en-US" sz="2000" b="1" dirty="0" smtClean="0">
                <a:latin typeface="Cambria" pitchFamily="18" charset="0"/>
                <a:ea typeface="Cambria" pitchFamily="18" charset="0"/>
              </a:rPr>
              <a:t>Pedestrian accidents occur for a number of reasons.  In some cases, the pedestrian can be comparatively negligent.  In many cases, however, the defendant is negligent due to any of the following reasons:</a:t>
            </a:r>
          </a:p>
          <a:p>
            <a:pPr algn="just">
              <a:buFont typeface="Wingdings" pitchFamily="2" charset="2"/>
              <a:buChar char="Ø"/>
            </a:pPr>
            <a:r>
              <a:rPr lang="en-US" sz="2000" b="1" dirty="0" smtClean="0">
                <a:latin typeface="Cambria" pitchFamily="18" charset="0"/>
                <a:ea typeface="Cambria" pitchFamily="18" charset="0"/>
              </a:rPr>
              <a:t>The driver is driving recklessly (speeding, not adhering to traffic signs, weaving in and out of traffic, etc.)</a:t>
            </a:r>
          </a:p>
          <a:p>
            <a:pPr algn="just">
              <a:buFont typeface="Wingdings" pitchFamily="2" charset="2"/>
              <a:buChar char="Ø"/>
            </a:pPr>
            <a:r>
              <a:rPr lang="en-US" sz="2000" b="1" dirty="0" smtClean="0">
                <a:latin typeface="Cambria" pitchFamily="18" charset="0"/>
                <a:ea typeface="Cambria" pitchFamily="18" charset="0"/>
              </a:rPr>
              <a:t>The driver is not paying attention to the road</a:t>
            </a:r>
          </a:p>
          <a:p>
            <a:pPr algn="just">
              <a:buFont typeface="Wingdings" pitchFamily="2" charset="2"/>
              <a:buChar char="Ø"/>
            </a:pPr>
            <a:r>
              <a:rPr lang="en-US" sz="2000" b="1" dirty="0" smtClean="0">
                <a:latin typeface="Cambria" pitchFamily="18" charset="0"/>
                <a:ea typeface="Cambria" pitchFamily="18" charset="0"/>
              </a:rPr>
              <a:t>The driver is driving drunk</a:t>
            </a:r>
          </a:p>
          <a:p>
            <a:pPr algn="just"/>
            <a:endParaRPr lang="en-US" sz="2000" b="1" dirty="0">
              <a:latin typeface="Cambria" pitchFamily="18" charset="0"/>
              <a:ea typeface="Cambria" pitchFamily="18" charset="0"/>
            </a:endParaRPr>
          </a:p>
        </p:txBody>
      </p:sp>
      <p:sp>
        <p:nvSpPr>
          <p:cNvPr id="3" name="Title 2"/>
          <p:cNvSpPr>
            <a:spLocks noGrp="1"/>
          </p:cNvSpPr>
          <p:nvPr>
            <p:ph type="ctrTitle"/>
          </p:nvPr>
        </p:nvSpPr>
        <p:spPr/>
        <p:txBody>
          <a:bodyPr/>
          <a:lstStyle/>
          <a:p>
            <a:r>
              <a:rPr b="1" smtClean="0">
                <a:latin typeface="Cambria" pitchFamily="18" charset="0"/>
                <a:ea typeface="Cambria" pitchFamily="18" charset="0"/>
              </a:rPr>
              <a:t>Common Causes Of Pedestrian Accidents</a:t>
            </a:r>
            <a:endParaRPr lang="en-US" b="1"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557867" y="71414"/>
            <a:ext cx="3228975" cy="876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10" y="3500438"/>
            <a:ext cx="7929618" cy="2928958"/>
          </a:xfrm>
        </p:spPr>
        <p:txBody>
          <a:bodyPr>
            <a:normAutofit/>
          </a:bodyPr>
          <a:lstStyle/>
          <a:p>
            <a:r>
              <a:rPr lang="en-IN" sz="2800" b="1" dirty="0" smtClean="0">
                <a:latin typeface="Cambria" pitchFamily="18" charset="0"/>
                <a:ea typeface="Cambria" pitchFamily="18" charset="0"/>
              </a:rPr>
              <a:t>Visit Here: </a:t>
            </a:r>
            <a:r>
              <a:rPr lang="en-IN" sz="2800" b="1" dirty="0" smtClean="0">
                <a:latin typeface="Cambria" pitchFamily="18" charset="0"/>
                <a:ea typeface="Cambria" pitchFamily="18" charset="0"/>
                <a:hlinkClick r:id="rId2"/>
              </a:rPr>
              <a:t>https://www.yorklawcorp.com</a:t>
            </a:r>
            <a:endParaRPr lang="en-IN" sz="2800" b="1" dirty="0" smtClean="0">
              <a:latin typeface="Cambria" pitchFamily="18" charset="0"/>
              <a:ea typeface="Cambria" pitchFamily="18" charset="0"/>
            </a:endParaRPr>
          </a:p>
          <a:p>
            <a:r>
              <a:rPr lang="en-IN" sz="2800" b="1" dirty="0" smtClean="0">
                <a:latin typeface="Cambria" pitchFamily="18" charset="0"/>
                <a:ea typeface="Cambria" pitchFamily="18" charset="0"/>
              </a:rPr>
              <a:t>Contact</a:t>
            </a:r>
            <a:r>
              <a:rPr lang="en-IN" sz="2800" b="1" dirty="0" smtClean="0">
                <a:latin typeface="Cambria" pitchFamily="18" charset="0"/>
                <a:ea typeface="Cambria" pitchFamily="18" charset="0"/>
              </a:rPr>
              <a:t>: </a:t>
            </a:r>
            <a:r>
              <a:rPr lang="en-IN" sz="2800" b="1" dirty="0" smtClean="0">
                <a:latin typeface="Cambria" pitchFamily="18" charset="0"/>
                <a:ea typeface="Cambria" pitchFamily="18" charset="0"/>
              </a:rPr>
              <a:t>800-939-1832</a:t>
            </a:r>
          </a:p>
          <a:p>
            <a:r>
              <a:rPr lang="en-IN" sz="2800" b="1" dirty="0" smtClean="0">
                <a:latin typeface="Cambria" pitchFamily="18" charset="0"/>
                <a:ea typeface="Cambria" pitchFamily="18" charset="0"/>
              </a:rPr>
              <a:t>Email ID: </a:t>
            </a:r>
            <a:r>
              <a:rPr lang="en-IN" sz="2800" b="1" dirty="0" smtClean="0">
                <a:latin typeface="Cambria" pitchFamily="18" charset="0"/>
                <a:ea typeface="Cambria" pitchFamily="18" charset="0"/>
                <a:hlinkClick r:id="rId3"/>
              </a:rPr>
              <a:t>info@yorklawcorp.com</a:t>
            </a:r>
            <a:endParaRPr lang="en-IN" sz="2800" b="1" dirty="0" smtClean="0">
              <a:latin typeface="Cambria" pitchFamily="18" charset="0"/>
              <a:ea typeface="Cambria" pitchFamily="18" charset="0"/>
            </a:endParaRPr>
          </a:p>
          <a:p>
            <a:r>
              <a:rPr lang="en-IN" sz="2800" b="1" dirty="0" smtClean="0">
                <a:latin typeface="Cambria" pitchFamily="18" charset="0"/>
                <a:ea typeface="Cambria" pitchFamily="18" charset="0"/>
              </a:rPr>
              <a:t>Address: 1111 Exposition Blvd, Bldg 500 Sacramento, CA</a:t>
            </a:r>
            <a:endParaRPr lang="en-IN" sz="2800" b="1" dirty="0" smtClean="0">
              <a:latin typeface="Cambria" pitchFamily="18" charset="0"/>
              <a:ea typeface="Cambria" pitchFamily="18" charset="0"/>
            </a:endParaRPr>
          </a:p>
          <a:p>
            <a:endParaRPr lang="en-US" sz="2800" b="1" dirty="0" smtClean="0">
              <a:latin typeface="Cambria" pitchFamily="18" charset="0"/>
              <a:ea typeface="Cambria" pitchFamily="18" charset="0"/>
            </a:endParaRPr>
          </a:p>
          <a:p>
            <a:endParaRPr lang="en-US" sz="2800" b="1" dirty="0" smtClean="0">
              <a:latin typeface="Cambria" pitchFamily="18" charset="0"/>
              <a:ea typeface="Cambria" pitchFamily="18" charset="0"/>
            </a:endParaRPr>
          </a:p>
          <a:p>
            <a:endParaRPr lang="en-IN" sz="2800" b="1" dirty="0" smtClean="0">
              <a:latin typeface="Cambria" pitchFamily="18" charset="0"/>
              <a:ea typeface="Cambria" pitchFamily="18" charset="0"/>
            </a:endParaRPr>
          </a:p>
          <a:p>
            <a:endParaRPr lang="en-IN" sz="2800" b="1" dirty="0" smtClean="0">
              <a:latin typeface="Cambria" pitchFamily="18" charset="0"/>
              <a:ea typeface="Cambria" pitchFamily="18" charset="0"/>
            </a:endParaRPr>
          </a:p>
          <a:p>
            <a:endParaRPr lang="en-US" sz="2800" b="1" dirty="0" smtClean="0">
              <a:latin typeface="Cambria" pitchFamily="18" charset="0"/>
              <a:ea typeface="Cambria" pitchFamily="18" charset="0"/>
            </a:endParaRPr>
          </a:p>
          <a:p>
            <a:endParaRPr lang="en-US" dirty="0"/>
          </a:p>
        </p:txBody>
      </p:sp>
      <p:sp>
        <p:nvSpPr>
          <p:cNvPr id="3" name="Title 2"/>
          <p:cNvSpPr>
            <a:spLocks noGrp="1"/>
          </p:cNvSpPr>
          <p:nvPr>
            <p:ph type="ctrTitle"/>
          </p:nvPr>
        </p:nvSpPr>
        <p:spPr/>
        <p:txBody>
          <a:bodyPr/>
          <a:lstStyle/>
          <a:p>
            <a:r>
              <a:rPr lang="en-IN" b="1" dirty="0" smtClean="0">
                <a:latin typeface="Cambria" pitchFamily="18" charset="0"/>
                <a:ea typeface="Cambria" pitchFamily="18" charset="0"/>
              </a:rPr>
              <a:t>Contact Us</a:t>
            </a:r>
            <a:endParaRPr lang="en-US" b="1" dirty="0">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4"/>
          <a:srcRect/>
          <a:stretch>
            <a:fillRect/>
          </a:stretch>
        </p:blipFill>
        <p:spPr bwMode="auto">
          <a:xfrm>
            <a:off x="5557867" y="71414"/>
            <a:ext cx="3228975" cy="876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111</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Representing Injured Pedestrians</vt:lpstr>
      <vt:lpstr>Pedestrian Accident Attorneys Sacramento</vt:lpstr>
      <vt:lpstr>Recovering for Pedestrian Accident Injuries</vt:lpstr>
      <vt:lpstr>Recovering for Pedestrian Accident Injuries</vt:lpstr>
      <vt:lpstr>Common Causes Of Pedestrian Accidents</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Representing Injured Pedestrians</dc:title>
  <dc:creator>admin</dc:creator>
  <cp:lastModifiedBy>admin</cp:lastModifiedBy>
  <cp:revision>3</cp:revision>
  <dcterms:created xsi:type="dcterms:W3CDTF">2021-04-06T06:24:36Z</dcterms:created>
  <dcterms:modified xsi:type="dcterms:W3CDTF">2021-04-06T06:53:28Z</dcterms:modified>
</cp:coreProperties>
</file>